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77" r:id="rId3"/>
    <p:sldId id="259" r:id="rId4"/>
    <p:sldId id="264" r:id="rId5"/>
    <p:sldId id="262" r:id="rId6"/>
    <p:sldId id="260" r:id="rId7"/>
    <p:sldId id="275" r:id="rId8"/>
    <p:sldId id="267" r:id="rId9"/>
    <p:sldId id="265" r:id="rId10"/>
    <p:sldId id="276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5DAB6F-54E7-45A6-B9CD-B606D7B8FB57}" v="42" dt="2024-08-28T23:46:14.6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60" autoAdjust="0"/>
    <p:restoredTop sz="94668"/>
  </p:normalViewPr>
  <p:slideViewPr>
    <p:cSldViewPr snapToGrid="0">
      <p:cViewPr varScale="1">
        <p:scale>
          <a:sx n="123" d="100"/>
          <a:sy n="123" d="100"/>
        </p:scale>
        <p:origin x="61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11F828-A64A-2145-A23C-9AEB060176F6}" type="datetimeFigureOut">
              <a:rPr lang="en-US" smtClean="0"/>
              <a:t>11/19/2024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F9ED6C-B1EB-2943-93A5-149AA87D43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709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F9ED6C-B1EB-2943-93A5-149AA87D43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2099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F9ED6C-B1EB-2943-93A5-149AA87D430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69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&#10;&#10;Description automatically generated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2096724"/>
            <a:ext cx="6076013" cy="2387600"/>
          </a:xfrm>
        </p:spPr>
        <p:txBody>
          <a:bodyPr anchor="b">
            <a:normAutofit/>
          </a:bodyPr>
          <a:lstStyle>
            <a:lvl1pPr algn="l">
              <a:defRPr sz="48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COVER SLIDE OPTION 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B5CB9-B513-F82A-369D-1AE9641315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649" y="4576399"/>
            <a:ext cx="6076013" cy="64017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649" y="305399"/>
            <a:ext cx="1668905" cy="1043066"/>
          </a:xfrm>
          <a:prstGeom prst="rect">
            <a:avLst/>
          </a:prstGeom>
        </p:spPr>
      </p:pic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368F3AE0-0359-AC10-86B8-556BAE5AB2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7447" y="4958076"/>
            <a:ext cx="1899924" cy="18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2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7" y="1119117"/>
            <a:ext cx="5612643" cy="1542196"/>
          </a:xfrm>
        </p:spPr>
        <p:txBody>
          <a:bodyPr anchor="b">
            <a:noAutofit/>
          </a:bodyPr>
          <a:lstStyle>
            <a:lvl1pPr algn="l">
              <a:defRPr sz="2400" b="1" i="0" spc="10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EA5D83F-CD7C-E365-A891-86D885D03B8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096000" y="2961564"/>
            <a:ext cx="5612643" cy="3111689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B19964E-FC64-8C99-E516-D751057DBEED}"/>
              </a:ext>
            </a:extLst>
          </p:cNvPr>
          <p:cNvSpPr/>
          <p:nvPr userDrawn="1"/>
        </p:nvSpPr>
        <p:spPr>
          <a:xfrm>
            <a:off x="0" y="2688981"/>
            <a:ext cx="6096000" cy="272583"/>
          </a:xfrm>
          <a:prstGeom prst="rect">
            <a:avLst/>
          </a:prstGeom>
          <a:solidFill>
            <a:schemeClr val="accent5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91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620111" y="1119117"/>
            <a:ext cx="7896368" cy="1542196"/>
          </a:xfrm>
        </p:spPr>
        <p:txBody>
          <a:bodyPr anchor="b">
            <a:noAutofit/>
          </a:bodyPr>
          <a:lstStyle>
            <a:lvl1pPr algn="l">
              <a:defRPr sz="3200" b="1" i="0" spc="10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620111" y="2753388"/>
            <a:ext cx="3872510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EB839-B606-6097-89E2-5651FB4B5A0E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655386" y="2753388"/>
            <a:ext cx="3872510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5D8BCF-28C4-5AF1-8FA1-B1B41637C3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22910"/>
            <a:ext cx="1473958" cy="544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261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F7DBB71-626F-BFE0-3899-DBAD7D385D8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822960"/>
            <a:ext cx="6096000" cy="5356016"/>
          </a:xfr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7" y="722911"/>
            <a:ext cx="5194112" cy="1679095"/>
          </a:xfrm>
        </p:spPr>
        <p:txBody>
          <a:bodyPr anchor="b">
            <a:noAutofit/>
          </a:bodyPr>
          <a:lstStyle>
            <a:lvl1pPr algn="l">
              <a:defRPr sz="2800" b="1" i="0" spc="100" baseline="0">
                <a:solidFill>
                  <a:schemeClr val="accent2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HERE LOREM IPSUM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EC8429-24E1-0514-A67B-105D0F16E96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83357" y="2511188"/>
            <a:ext cx="5194112" cy="3667788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545010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erson typing on a keyboard&#10;&#10;Description automatically generated with medium confidence">
            <a:extLst>
              <a:ext uri="{FF2B5EF4-FFF2-40B4-BE49-F238E27FC236}">
                <a16:creationId xmlns:a16="http://schemas.microsoft.com/office/drawing/2014/main" id="{BBA07CED-2624-864C-E5BB-464C82F9B63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170381"/>
            <a:ext cx="3498377" cy="451723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C035C6E-B053-FD75-9BC1-762972F8950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3622" y="1170382"/>
            <a:ext cx="3498378" cy="45172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6477" y="1265529"/>
            <a:ext cx="4299045" cy="1679095"/>
          </a:xfrm>
        </p:spPr>
        <p:txBody>
          <a:bodyPr anchor="b">
            <a:noAutofit/>
          </a:bodyPr>
          <a:lstStyle>
            <a:lvl1pPr algn="ctr">
              <a:defRPr sz="2800" b="1" i="0" spc="10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HERE LOREM IPSUM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EC8429-24E1-0514-A67B-105D0F16E96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680346" y="3070737"/>
            <a:ext cx="4831308" cy="2616882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E07CAC7-B241-3945-F2C9-2E4DCA146FC8}"/>
              </a:ext>
            </a:extLst>
          </p:cNvPr>
          <p:cNvSpPr/>
          <p:nvPr userDrawn="1"/>
        </p:nvSpPr>
        <p:spPr>
          <a:xfrm>
            <a:off x="9107606" y="5336275"/>
            <a:ext cx="3084394" cy="685710"/>
          </a:xfrm>
          <a:prstGeom prst="rect">
            <a:avLst/>
          </a:prstGeom>
          <a:solidFill>
            <a:schemeClr val="accent1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4BFA52-9E40-70CC-DCDF-FDAF66539A44}"/>
              </a:ext>
            </a:extLst>
          </p:cNvPr>
          <p:cNvSpPr/>
          <p:nvPr userDrawn="1"/>
        </p:nvSpPr>
        <p:spPr>
          <a:xfrm>
            <a:off x="0" y="827526"/>
            <a:ext cx="3084394" cy="685710"/>
          </a:xfrm>
          <a:prstGeom prst="rect">
            <a:avLst/>
          </a:prstGeom>
          <a:solidFill>
            <a:schemeClr val="accent3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6694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8311" y="1399379"/>
            <a:ext cx="3423314" cy="1007999"/>
          </a:xfrm>
        </p:spPr>
        <p:txBody>
          <a:bodyPr anchor="b">
            <a:noAutofit/>
          </a:bodyPr>
          <a:lstStyle>
            <a:lvl1pPr algn="l">
              <a:defRPr sz="2000" b="1" i="0" spc="10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EC8429-24E1-0514-A67B-105D0F16E96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698311" y="2519457"/>
            <a:ext cx="3423314" cy="3002518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B228DC5-5DE4-0883-2CA0-981E51C00C12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4384343" y="2519457"/>
            <a:ext cx="3423314" cy="3002518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FBA72E8D-43ED-25CE-778E-723C280885E9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8070375" y="2519457"/>
            <a:ext cx="3423314" cy="3002518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B3C22239-31FF-83CC-A534-6DD50723981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384675" y="1398651"/>
            <a:ext cx="3422650" cy="1007999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1" i="0">
                <a:latin typeface="AvenirNext LT Pro Regular" panose="020B0504020202020204" pitchFamily="34" charset="77"/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HERE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A02C91D0-4097-5722-2091-30040B2C49F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0375" y="1398651"/>
            <a:ext cx="3422650" cy="1007999"/>
          </a:xfrm>
        </p:spPr>
        <p:txBody>
          <a:bodyPr anchor="b">
            <a:normAutofit/>
          </a:bodyPr>
          <a:lstStyle>
            <a:lvl1pPr marL="0" indent="0" algn="l">
              <a:buNone/>
              <a:defRPr sz="2000" b="1" i="0">
                <a:latin typeface="AvenirNext LT Pro Regular" panose="020B0504020202020204" pitchFamily="34" charset="77"/>
              </a:defRPr>
            </a:lvl1pPr>
          </a:lstStyle>
          <a:p>
            <a:pPr lvl="0"/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HERE</a:t>
            </a:r>
          </a:p>
        </p:txBody>
      </p:sp>
    </p:spTree>
    <p:extLst>
      <p:ext uri="{BB962C8B-B14F-4D97-AF65-F5344CB8AC3E}">
        <p14:creationId xmlns:p14="http://schemas.microsoft.com/office/powerpoint/2010/main" val="11329524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mountain, outdoor, nature, rock&#10;&#10;Description automatically generated">
            <a:extLst>
              <a:ext uri="{FF2B5EF4-FFF2-40B4-BE49-F238E27FC236}">
                <a16:creationId xmlns:a16="http://schemas.microsoft.com/office/drawing/2014/main" id="{D6B92D93-744C-66AC-F8C7-289D48A93F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C0807-8792-279A-7CA9-D98FE46B1CE6}"/>
              </a:ext>
            </a:extLst>
          </p:cNvPr>
          <p:cNvSpPr/>
          <p:nvPr userDrawn="1"/>
        </p:nvSpPr>
        <p:spPr>
          <a:xfrm>
            <a:off x="0" y="3749040"/>
            <a:ext cx="12191999" cy="31089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8" y="4463292"/>
            <a:ext cx="5612641" cy="1325563"/>
          </a:xfrm>
        </p:spPr>
        <p:txBody>
          <a:bodyPr anchor="b">
            <a:normAutofit/>
          </a:bodyPr>
          <a:lstStyle>
            <a:lvl1pPr algn="l">
              <a:defRPr sz="2800" b="1" i="0" spc="100" baseline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B797F6-878B-4FF3-983F-96B59900CB15}"/>
              </a:ext>
            </a:extLst>
          </p:cNvPr>
          <p:cNvSpPr/>
          <p:nvPr userDrawn="1"/>
        </p:nvSpPr>
        <p:spPr>
          <a:xfrm>
            <a:off x="7594410" y="814986"/>
            <a:ext cx="4597590" cy="5459572"/>
          </a:xfrm>
          <a:prstGeom prst="rect">
            <a:avLst/>
          </a:prstGeom>
          <a:solidFill>
            <a:schemeClr val="bg1">
              <a:alpha val="8480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06518" y="903744"/>
            <a:ext cx="4080681" cy="5265044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BA1CA-6ABA-2556-FF5A-2F99B6448E0A}"/>
              </a:ext>
            </a:extLst>
          </p:cNvPr>
          <p:cNvSpPr/>
          <p:nvPr userDrawn="1"/>
        </p:nvSpPr>
        <p:spPr>
          <a:xfrm>
            <a:off x="483358" y="6455391"/>
            <a:ext cx="11708642" cy="406019"/>
          </a:xfrm>
          <a:prstGeom prst="rect">
            <a:avLst/>
          </a:prstGeom>
          <a:solidFill>
            <a:schemeClr val="accent3">
              <a:alpha val="749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D21460B-0C31-FF06-1A15-89DEDD69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6E2B192-F7B3-2C02-39D3-10A63FAFEB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21107620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Two people looking at a screen&#10;&#10;Description automatically generated with low confidence">
            <a:extLst>
              <a:ext uri="{FF2B5EF4-FFF2-40B4-BE49-F238E27FC236}">
                <a16:creationId xmlns:a16="http://schemas.microsoft.com/office/drawing/2014/main" id="{F791B6BA-6925-F1A5-BE29-D120D1AEC6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0430" y="0"/>
            <a:ext cx="1221242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C0807-8792-279A-7CA9-D98FE46B1CE6}"/>
              </a:ext>
            </a:extLst>
          </p:cNvPr>
          <p:cNvSpPr/>
          <p:nvPr userDrawn="1"/>
        </p:nvSpPr>
        <p:spPr>
          <a:xfrm>
            <a:off x="0" y="3749040"/>
            <a:ext cx="12191999" cy="31089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8" y="4463292"/>
            <a:ext cx="5612641" cy="1325563"/>
          </a:xfrm>
        </p:spPr>
        <p:txBody>
          <a:bodyPr anchor="b">
            <a:normAutofit/>
          </a:bodyPr>
          <a:lstStyle>
            <a:lvl1pPr algn="l">
              <a:defRPr sz="2800" b="1" i="0" spc="100" baseline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B797F6-878B-4FF3-983F-96B59900CB15}"/>
              </a:ext>
            </a:extLst>
          </p:cNvPr>
          <p:cNvSpPr/>
          <p:nvPr userDrawn="1"/>
        </p:nvSpPr>
        <p:spPr>
          <a:xfrm>
            <a:off x="7594410" y="814986"/>
            <a:ext cx="4597590" cy="5459572"/>
          </a:xfrm>
          <a:prstGeom prst="rect">
            <a:avLst/>
          </a:prstGeom>
          <a:solidFill>
            <a:schemeClr val="bg1">
              <a:alpha val="8480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06518" y="903744"/>
            <a:ext cx="4080681" cy="5265044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BA1CA-6ABA-2556-FF5A-2F99B6448E0A}"/>
              </a:ext>
            </a:extLst>
          </p:cNvPr>
          <p:cNvSpPr/>
          <p:nvPr userDrawn="1"/>
        </p:nvSpPr>
        <p:spPr>
          <a:xfrm>
            <a:off x="483358" y="6455391"/>
            <a:ext cx="11708642" cy="406019"/>
          </a:xfrm>
          <a:prstGeom prst="rect">
            <a:avLst/>
          </a:prstGeom>
          <a:solidFill>
            <a:schemeClr val="accent3">
              <a:alpha val="749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D21460B-0C31-FF06-1A15-89DEDD69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6E2B192-F7B3-2C02-39D3-10A63FAFEB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1293144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sky, outdoor, person, autogiro&#10;&#10;Description automatically generated">
            <a:extLst>
              <a:ext uri="{FF2B5EF4-FFF2-40B4-BE49-F238E27FC236}">
                <a16:creationId xmlns:a16="http://schemas.microsoft.com/office/drawing/2014/main" id="{813AC25B-FE82-5EEE-54F0-F18687D633E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/>
          <a:stretch/>
        </p:blipFill>
        <p:spPr>
          <a:xfrm>
            <a:off x="-1" y="-3410"/>
            <a:ext cx="12191999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99C0807-8792-279A-7CA9-D98FE46B1CE6}"/>
              </a:ext>
            </a:extLst>
          </p:cNvPr>
          <p:cNvSpPr/>
          <p:nvPr userDrawn="1"/>
        </p:nvSpPr>
        <p:spPr>
          <a:xfrm>
            <a:off x="0" y="2608289"/>
            <a:ext cx="12191999" cy="4249711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8" y="4463292"/>
            <a:ext cx="5612641" cy="1325563"/>
          </a:xfrm>
        </p:spPr>
        <p:txBody>
          <a:bodyPr anchor="b">
            <a:normAutofit/>
          </a:bodyPr>
          <a:lstStyle>
            <a:lvl1pPr algn="l">
              <a:defRPr sz="2800" b="1" i="0" spc="100" baseline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B797F6-878B-4FF3-983F-96B59900CB15}"/>
              </a:ext>
            </a:extLst>
          </p:cNvPr>
          <p:cNvSpPr/>
          <p:nvPr userDrawn="1"/>
        </p:nvSpPr>
        <p:spPr>
          <a:xfrm>
            <a:off x="7594410" y="814986"/>
            <a:ext cx="4597590" cy="5459572"/>
          </a:xfrm>
          <a:prstGeom prst="rect">
            <a:avLst/>
          </a:prstGeom>
          <a:solidFill>
            <a:schemeClr val="bg1">
              <a:alpha val="84807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7806518" y="903744"/>
            <a:ext cx="4080681" cy="5265044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8DBA1CA-6ABA-2556-FF5A-2F99B6448E0A}"/>
              </a:ext>
            </a:extLst>
          </p:cNvPr>
          <p:cNvSpPr/>
          <p:nvPr userDrawn="1"/>
        </p:nvSpPr>
        <p:spPr>
          <a:xfrm>
            <a:off x="483358" y="6455391"/>
            <a:ext cx="11708642" cy="406019"/>
          </a:xfrm>
          <a:prstGeom prst="rect">
            <a:avLst/>
          </a:prstGeom>
          <a:solidFill>
            <a:schemeClr val="accent3">
              <a:alpha val="7499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DD21460B-0C31-FF06-1A15-89DEDD699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15">
            <a:extLst>
              <a:ext uri="{FF2B5EF4-FFF2-40B4-BE49-F238E27FC236}">
                <a16:creationId xmlns:a16="http://schemas.microsoft.com/office/drawing/2014/main" id="{16E2B192-F7B3-2C02-39D3-10A63FAFEB5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97023356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2457" y="722911"/>
            <a:ext cx="3423314" cy="1007999"/>
          </a:xfrm>
        </p:spPr>
        <p:txBody>
          <a:bodyPr anchor="b">
            <a:noAutofit/>
          </a:bodyPr>
          <a:lstStyle>
            <a:lvl1pPr algn="l">
              <a:defRPr sz="2000" b="1" i="0" spc="10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HERE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BEC8429-24E1-0514-A67B-105D0F16E96E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42457" y="1799150"/>
            <a:ext cx="3423314" cy="1953985"/>
          </a:xfrm>
        </p:spPr>
        <p:txBody>
          <a:bodyPr anchor="t">
            <a:normAutofit/>
          </a:bodyPr>
          <a:lstStyle>
            <a:lvl1pPr marL="0" indent="0" algn="l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160368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7829D0-310B-E3F7-9C0E-D0B8B28AD5E3}"/>
              </a:ext>
            </a:extLst>
          </p:cNvPr>
          <p:cNvSpPr/>
          <p:nvPr userDrawn="1"/>
        </p:nvSpPr>
        <p:spPr>
          <a:xfrm>
            <a:off x="0" y="4470676"/>
            <a:ext cx="9863528" cy="1555844"/>
          </a:xfrm>
          <a:prstGeom prst="rect">
            <a:avLst/>
          </a:prstGeom>
          <a:solidFill>
            <a:schemeClr val="accent5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3538182"/>
            <a:ext cx="7476587" cy="1055323"/>
          </a:xfrm>
        </p:spPr>
        <p:txBody>
          <a:bodyPr anchor="b">
            <a:noAutofit/>
          </a:bodyPr>
          <a:lstStyle>
            <a:lvl1pPr algn="l">
              <a:defRPr sz="66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649" y="5504987"/>
            <a:ext cx="1668905" cy="10430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B1F0ED-D95A-D140-AA64-F7308E14E184}"/>
              </a:ext>
            </a:extLst>
          </p:cNvPr>
          <p:cNvSpPr/>
          <p:nvPr userDrawn="1"/>
        </p:nvSpPr>
        <p:spPr>
          <a:xfrm>
            <a:off x="10058885" y="218364"/>
            <a:ext cx="678584" cy="6639636"/>
          </a:xfrm>
          <a:prstGeom prst="rect">
            <a:avLst/>
          </a:prstGeom>
          <a:solidFill>
            <a:schemeClr val="accent3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1080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2096724"/>
            <a:ext cx="6076013" cy="2387600"/>
          </a:xfrm>
        </p:spPr>
        <p:txBody>
          <a:bodyPr anchor="b">
            <a:normAutofit/>
          </a:bodyPr>
          <a:lstStyle>
            <a:lvl1pPr algn="l">
              <a:defRPr sz="48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COVER SLIDE OPTION 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B5CB9-B513-F82A-369D-1AE9641315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649" y="4576399"/>
            <a:ext cx="6076013" cy="64017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649" y="305399"/>
            <a:ext cx="1668905" cy="1043066"/>
          </a:xfrm>
          <a:prstGeom prst="rect">
            <a:avLst/>
          </a:prstGeom>
        </p:spPr>
      </p:pic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1F747762-C55D-0BD2-9A6B-924D63A3CD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05961" y="5908038"/>
            <a:ext cx="1899924" cy="949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632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7829D0-310B-E3F7-9C0E-D0B8B28AD5E3}"/>
              </a:ext>
            </a:extLst>
          </p:cNvPr>
          <p:cNvSpPr/>
          <p:nvPr userDrawn="1"/>
        </p:nvSpPr>
        <p:spPr>
          <a:xfrm>
            <a:off x="6318912" y="417291"/>
            <a:ext cx="5873087" cy="1555844"/>
          </a:xfrm>
          <a:prstGeom prst="rect">
            <a:avLst/>
          </a:prstGeom>
          <a:solidFill>
            <a:schemeClr val="accent4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3538182"/>
            <a:ext cx="7476587" cy="1055323"/>
          </a:xfrm>
        </p:spPr>
        <p:txBody>
          <a:bodyPr anchor="b">
            <a:noAutofit/>
          </a:bodyPr>
          <a:lstStyle>
            <a:lvl1pPr algn="l">
              <a:defRPr sz="66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THANK YOU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34649" y="5504987"/>
            <a:ext cx="1668905" cy="104306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7B1F0ED-D95A-D140-AA64-F7308E14E184}"/>
              </a:ext>
            </a:extLst>
          </p:cNvPr>
          <p:cNvSpPr/>
          <p:nvPr userDrawn="1"/>
        </p:nvSpPr>
        <p:spPr>
          <a:xfrm>
            <a:off x="11318059" y="2251881"/>
            <a:ext cx="678584" cy="4606119"/>
          </a:xfrm>
          <a:prstGeom prst="rect">
            <a:avLst/>
          </a:prstGeom>
          <a:solidFill>
            <a:schemeClr val="accent2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526AA7-CA46-08C0-31DB-FDABF9D19363}"/>
              </a:ext>
            </a:extLst>
          </p:cNvPr>
          <p:cNvSpPr/>
          <p:nvPr userDrawn="1"/>
        </p:nvSpPr>
        <p:spPr>
          <a:xfrm>
            <a:off x="5417416" y="417291"/>
            <a:ext cx="678584" cy="2902527"/>
          </a:xfrm>
          <a:prstGeom prst="rect">
            <a:avLst/>
          </a:prstGeom>
          <a:solidFill>
            <a:schemeClr val="accent2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608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2096724"/>
            <a:ext cx="6076013" cy="2387600"/>
          </a:xfrm>
        </p:spPr>
        <p:txBody>
          <a:bodyPr anchor="b">
            <a:normAutofit/>
          </a:bodyPr>
          <a:lstStyle>
            <a:lvl1pPr algn="l">
              <a:defRPr sz="48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COVER SLIDE OPTION NAME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1B5CB9-B513-F82A-369D-1AE9641315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34649" y="4576399"/>
            <a:ext cx="6076013" cy="64017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34649" y="305399"/>
            <a:ext cx="1668905" cy="1043066"/>
          </a:xfrm>
          <a:prstGeom prst="rect">
            <a:avLst/>
          </a:prstGeom>
        </p:spPr>
      </p:pic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B0178ED0-9D40-BAC6-F5C7-00B74A5C0D3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24505" y="4724167"/>
            <a:ext cx="1899924" cy="189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979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5AC3F9-EE2F-EDE4-EA54-45036E2264A8}"/>
              </a:ext>
            </a:extLst>
          </p:cNvPr>
          <p:cNvSpPr/>
          <p:nvPr userDrawn="1"/>
        </p:nvSpPr>
        <p:spPr>
          <a:xfrm>
            <a:off x="0" y="6073140"/>
            <a:ext cx="12191999" cy="7848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5DD4A8-25BB-ADB4-23C9-264024C10BC5}"/>
              </a:ext>
            </a:extLst>
          </p:cNvPr>
          <p:cNvSpPr/>
          <p:nvPr userDrawn="1"/>
        </p:nvSpPr>
        <p:spPr>
          <a:xfrm>
            <a:off x="0" y="3090097"/>
            <a:ext cx="9863528" cy="2692797"/>
          </a:xfrm>
          <a:prstGeom prst="rect">
            <a:avLst/>
          </a:prstGeom>
          <a:solidFill>
            <a:schemeClr val="accent4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18B83E-FF6F-830A-6921-BF84D636C7DA}"/>
              </a:ext>
            </a:extLst>
          </p:cNvPr>
          <p:cNvSpPr/>
          <p:nvPr userDrawn="1"/>
        </p:nvSpPr>
        <p:spPr>
          <a:xfrm>
            <a:off x="8287061" y="-878"/>
            <a:ext cx="554636" cy="2983921"/>
          </a:xfrm>
          <a:prstGeom prst="rect">
            <a:avLst/>
          </a:prstGeom>
          <a:solidFill>
            <a:schemeClr val="accent3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89B8206-66A3-0614-DD30-FC57E55C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D5298-C329-967B-B990-E8A4A2F0718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91A0122A-C3E1-F84F-9D45-BB597DDAA41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3A81ADFD-6600-D47E-4199-CA075502D2B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4270443"/>
            <a:ext cx="7889823" cy="1390312"/>
          </a:xfrm>
        </p:spPr>
        <p:txBody>
          <a:bodyPr anchor="b" anchorCtr="0">
            <a:normAutofit/>
          </a:bodyPr>
          <a:lstStyle>
            <a:lvl1pPr algn="l">
              <a:defRPr sz="48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DIVIDER SLIDE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19819750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D37324F-4172-F23A-4C74-2330CEC4F68E}"/>
              </a:ext>
            </a:extLst>
          </p:cNvPr>
          <p:cNvSpPr/>
          <p:nvPr userDrawn="1"/>
        </p:nvSpPr>
        <p:spPr>
          <a:xfrm>
            <a:off x="0" y="6073140"/>
            <a:ext cx="12191999" cy="7848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5DD4A8-25BB-ADB4-23C9-264024C10BC5}"/>
              </a:ext>
            </a:extLst>
          </p:cNvPr>
          <p:cNvSpPr/>
          <p:nvPr userDrawn="1"/>
        </p:nvSpPr>
        <p:spPr>
          <a:xfrm>
            <a:off x="0" y="3090097"/>
            <a:ext cx="9863528" cy="2692797"/>
          </a:xfrm>
          <a:prstGeom prst="rect">
            <a:avLst/>
          </a:prstGeom>
          <a:solidFill>
            <a:schemeClr val="accent1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18B83E-FF6F-830A-6921-BF84D636C7DA}"/>
              </a:ext>
            </a:extLst>
          </p:cNvPr>
          <p:cNvSpPr/>
          <p:nvPr userDrawn="1"/>
        </p:nvSpPr>
        <p:spPr>
          <a:xfrm>
            <a:off x="8287061" y="-878"/>
            <a:ext cx="554636" cy="2983921"/>
          </a:xfrm>
          <a:prstGeom prst="rect">
            <a:avLst/>
          </a:prstGeom>
          <a:solidFill>
            <a:schemeClr val="tx2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612E6E-8C60-7AB3-193B-0DFAA5A115E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88017A16-56FD-F3F3-96DF-907CAFD17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5">
            <a:extLst>
              <a:ext uri="{FF2B5EF4-FFF2-40B4-BE49-F238E27FC236}">
                <a16:creationId xmlns:a16="http://schemas.microsoft.com/office/drawing/2014/main" id="{631E7BB8-E9A8-D519-97F4-4BB2C0DD1C9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94E94153-7BE9-517E-792E-823B6D79F06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4270443"/>
            <a:ext cx="7889823" cy="1390312"/>
          </a:xfrm>
        </p:spPr>
        <p:txBody>
          <a:bodyPr anchor="b" anchorCtr="0">
            <a:normAutofit/>
          </a:bodyPr>
          <a:lstStyle>
            <a:lvl1pPr algn="l">
              <a:defRPr sz="4800" b="1" i="0" spc="70" baseline="0">
                <a:solidFill>
                  <a:schemeClr val="tx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DIVIDER SLIDE TITLE GOES HERE</a:t>
            </a:r>
          </a:p>
        </p:txBody>
      </p:sp>
    </p:spTree>
    <p:extLst>
      <p:ext uri="{BB962C8B-B14F-4D97-AF65-F5344CB8AC3E}">
        <p14:creationId xmlns:p14="http://schemas.microsoft.com/office/powerpoint/2010/main" val="3825535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BA4E95-8C21-AD8D-0A95-15599028C6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0" y="0"/>
            <a:ext cx="12191999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5AC3F9-EE2F-EDE4-EA54-45036E2264A8}"/>
              </a:ext>
            </a:extLst>
          </p:cNvPr>
          <p:cNvSpPr/>
          <p:nvPr userDrawn="1"/>
        </p:nvSpPr>
        <p:spPr>
          <a:xfrm>
            <a:off x="0" y="6073140"/>
            <a:ext cx="12191999" cy="7848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5DD4A8-25BB-ADB4-23C9-264024C10BC5}"/>
              </a:ext>
            </a:extLst>
          </p:cNvPr>
          <p:cNvSpPr/>
          <p:nvPr userDrawn="1"/>
        </p:nvSpPr>
        <p:spPr>
          <a:xfrm>
            <a:off x="0" y="3090097"/>
            <a:ext cx="9863528" cy="2692797"/>
          </a:xfrm>
          <a:prstGeom prst="rect">
            <a:avLst/>
          </a:prstGeom>
          <a:solidFill>
            <a:schemeClr val="accent5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4270443"/>
            <a:ext cx="7889823" cy="1390312"/>
          </a:xfrm>
        </p:spPr>
        <p:txBody>
          <a:bodyPr anchor="b" anchorCtr="0">
            <a:normAutofit/>
          </a:bodyPr>
          <a:lstStyle>
            <a:lvl1pPr algn="l">
              <a:defRPr sz="4800" b="1" i="0" spc="70" baseline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DIVIDER SLIDE 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18B83E-FF6F-830A-6921-BF84D636C7DA}"/>
              </a:ext>
            </a:extLst>
          </p:cNvPr>
          <p:cNvSpPr/>
          <p:nvPr userDrawn="1"/>
        </p:nvSpPr>
        <p:spPr>
          <a:xfrm>
            <a:off x="8287061" y="-878"/>
            <a:ext cx="554636" cy="2983921"/>
          </a:xfrm>
          <a:prstGeom prst="rect">
            <a:avLst/>
          </a:prstGeom>
          <a:solidFill>
            <a:schemeClr val="accent4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89B8206-66A3-0614-DD30-FC57E55C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AD78E0A5-4B1E-357C-0017-FBA2507E77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902727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sky, outdoor, person&#10;&#10;Description automatically generated">
            <a:extLst>
              <a:ext uri="{FF2B5EF4-FFF2-40B4-BE49-F238E27FC236}">
                <a16:creationId xmlns:a16="http://schemas.microsoft.com/office/drawing/2014/main" id="{8428922F-D0F5-C0BE-6A1E-7CB13C45C1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1998" cy="6858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85AC3F9-EE2F-EDE4-EA54-45036E2264A8}"/>
              </a:ext>
            </a:extLst>
          </p:cNvPr>
          <p:cNvSpPr/>
          <p:nvPr userDrawn="1"/>
        </p:nvSpPr>
        <p:spPr>
          <a:xfrm>
            <a:off x="0" y="6073140"/>
            <a:ext cx="12191999" cy="784860"/>
          </a:xfrm>
          <a:prstGeom prst="rect">
            <a:avLst/>
          </a:prstGeom>
          <a:gradFill>
            <a:gsLst>
              <a:gs pos="0">
                <a:schemeClr val="bg2">
                  <a:alpha val="0"/>
                </a:schemeClr>
              </a:gs>
              <a:gs pos="99000">
                <a:schemeClr val="bg2">
                  <a:alpha val="5473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5DD4A8-25BB-ADB4-23C9-264024C10BC5}"/>
              </a:ext>
            </a:extLst>
          </p:cNvPr>
          <p:cNvSpPr/>
          <p:nvPr userDrawn="1"/>
        </p:nvSpPr>
        <p:spPr>
          <a:xfrm>
            <a:off x="0" y="3090097"/>
            <a:ext cx="9863528" cy="2692797"/>
          </a:xfrm>
          <a:prstGeom prst="rect">
            <a:avLst/>
          </a:prstGeom>
          <a:solidFill>
            <a:schemeClr val="accent3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D7C825-BCD5-63E9-874F-1287CA02B5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34649" y="4270443"/>
            <a:ext cx="7889823" cy="1390312"/>
          </a:xfrm>
        </p:spPr>
        <p:txBody>
          <a:bodyPr anchor="b" anchorCtr="0">
            <a:normAutofit/>
          </a:bodyPr>
          <a:lstStyle>
            <a:lvl1pPr algn="l">
              <a:defRPr sz="4800" b="1" i="0" spc="70" baseline="0">
                <a:solidFill>
                  <a:schemeClr val="bg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DIVIDER SLIDE TITLE GOES 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4653B-6BC5-1BE8-A8BC-AA6F3B980BB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C18B83E-FF6F-830A-6921-BF84D636C7DA}"/>
              </a:ext>
            </a:extLst>
          </p:cNvPr>
          <p:cNvSpPr/>
          <p:nvPr userDrawn="1"/>
        </p:nvSpPr>
        <p:spPr>
          <a:xfrm>
            <a:off x="8287061" y="-878"/>
            <a:ext cx="554636" cy="2983921"/>
          </a:xfrm>
          <a:prstGeom prst="rect">
            <a:avLst/>
          </a:prstGeom>
          <a:solidFill>
            <a:schemeClr val="accent1">
              <a:alpha val="7969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89B8206-66A3-0614-DD30-FC57E55C7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15">
            <a:extLst>
              <a:ext uri="{FF2B5EF4-FFF2-40B4-BE49-F238E27FC236}">
                <a16:creationId xmlns:a16="http://schemas.microsoft.com/office/drawing/2014/main" id="{AD78E0A5-4B1E-357C-0017-FBA2507E776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bg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329691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7" y="1119117"/>
            <a:ext cx="8510518" cy="1542196"/>
          </a:xfrm>
        </p:spPr>
        <p:txBody>
          <a:bodyPr anchor="b">
            <a:noAutofit/>
          </a:bodyPr>
          <a:lstStyle>
            <a:lvl1pPr algn="l">
              <a:defRPr sz="4000" b="1" i="0" spc="100" baseline="0">
                <a:solidFill>
                  <a:schemeClr val="accent5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25587" y="2753388"/>
            <a:ext cx="3630306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EA5D83F-CD7C-E365-A891-86D885D03B8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78722" y="2753388"/>
            <a:ext cx="3630306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40946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F33C8-71D2-0957-579E-CC6D1CC98E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357" y="1119117"/>
            <a:ext cx="8510518" cy="1542196"/>
          </a:xfrm>
        </p:spPr>
        <p:txBody>
          <a:bodyPr anchor="b">
            <a:noAutofit/>
          </a:bodyPr>
          <a:lstStyle>
            <a:lvl1pPr algn="l">
              <a:defRPr sz="4000" b="1" i="0" spc="100" baseline="0">
                <a:solidFill>
                  <a:schemeClr val="accent1"/>
                </a:solidFill>
                <a:latin typeface="AvenirNext LT Pro Regular" panose="020B0504020202020204" pitchFamily="34" charset="77"/>
              </a:defRPr>
            </a:lvl1pPr>
          </a:lstStyle>
          <a:p>
            <a:r>
              <a:rPr lang="en-US" dirty="0"/>
              <a:t>CLICK TO EDIT MASTER TITLE GOES HERE LOREM IPSUM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37ACCB9-353C-EADA-BD4D-DB6F932C48FD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25587" y="2753388"/>
            <a:ext cx="3630306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0FAB9A4-8924-6DB1-7AC4-64B906E1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2754" y="92075"/>
            <a:ext cx="1009338" cy="630836"/>
          </a:xfrm>
          <a:prstGeom prst="rect">
            <a:avLst/>
          </a:prstGeom>
        </p:spPr>
      </p:pic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C9ABDEB8-D0C2-EA8E-A10E-AC3BE1B3D07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9908" y="6356350"/>
            <a:ext cx="3725863" cy="374831"/>
          </a:xfrm>
        </p:spPr>
        <p:txBody>
          <a:bodyPr anchor="b">
            <a:normAutofit/>
          </a:bodyPr>
          <a:lstStyle>
            <a:lvl1pPr marL="0" indent="0">
              <a:buNone/>
              <a:defRPr sz="1000">
                <a:solidFill>
                  <a:schemeClr val="tx1"/>
                </a:solidFill>
              </a:defRPr>
            </a:lvl1pPr>
            <a:lvl2pPr marL="457200" indent="0">
              <a:buNone/>
              <a:defRPr sz="1000">
                <a:solidFill>
                  <a:schemeClr val="bg1"/>
                </a:solidFill>
              </a:defRPr>
            </a:lvl2pPr>
            <a:lvl3pPr marL="914400" indent="0">
              <a:buNone/>
              <a:defRPr sz="1000">
                <a:solidFill>
                  <a:schemeClr val="bg1"/>
                </a:solidFill>
              </a:defRPr>
            </a:lvl3pPr>
            <a:lvl4pPr marL="1371600" indent="0">
              <a:buNone/>
              <a:defRPr sz="1000">
                <a:solidFill>
                  <a:schemeClr val="bg1"/>
                </a:solidFill>
              </a:defRPr>
            </a:lvl4pPr>
            <a:lvl5pPr marL="1828800" indent="0">
              <a:buNone/>
              <a:defRPr sz="1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1E8D3E91-D789-7833-907F-F8432B795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08892" y="6356350"/>
            <a:ext cx="2743200" cy="365125"/>
          </a:xfrm>
        </p:spPr>
        <p:txBody>
          <a:bodyPr anchor="b"/>
          <a:lstStyle>
            <a:lvl1pPr>
              <a:defRPr sz="1000">
                <a:solidFill>
                  <a:schemeClr val="tx1"/>
                </a:solidFill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CEA5D83F-CD7C-E365-A891-86D885D03B8F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78722" y="2753388"/>
            <a:ext cx="3630306" cy="3415400"/>
          </a:xfrm>
        </p:spPr>
        <p:txBody>
          <a:bodyPr anchor="t">
            <a:normAutofit/>
          </a:bodyPr>
          <a:lstStyle>
            <a:lvl1pPr marL="0" indent="0">
              <a:buNone/>
              <a:defRPr sz="1200">
                <a:solidFill>
                  <a:schemeClr val="bg2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bg2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14630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E3A9FC-E00A-6710-6318-5BDB295FD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0B6B23-3A58-0246-B069-2C6A12EBEF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F2567A-3554-D2AA-3757-05201A80B1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AvenirNext LT Pro Regular" panose="020B0504020202020204" pitchFamily="34" charset="77"/>
              </a:defRPr>
            </a:lvl1pPr>
          </a:lstStyle>
          <a:p>
            <a:fld id="{E56357CB-4BC2-7F4F-8E2E-98B51890B684}" type="datetimeFigureOut">
              <a:rPr lang="en-US" smtClean="0"/>
              <a:pPr/>
              <a:t>11/19/2024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60BD0-2F6B-1F77-3CA0-79B084283B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venirNext LT Pro Regular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724042-B6E7-8D45-5815-95BA9587D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venirNext LT Pro Regular" panose="020B0504020202020204" pitchFamily="34" charset="77"/>
              </a:defRPr>
            </a:lvl1pPr>
          </a:lstStyle>
          <a:p>
            <a:fld id="{F8382791-EB99-1640-9F8C-A2121B4EA1B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288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4" r:id="rId4"/>
    <p:sldLayoutId id="2147483655" r:id="rId5"/>
    <p:sldLayoutId id="2147483656" r:id="rId6"/>
    <p:sldLayoutId id="2147483668" r:id="rId7"/>
    <p:sldLayoutId id="2147483658" r:id="rId8"/>
    <p:sldLayoutId id="2147483659" r:id="rId9"/>
    <p:sldLayoutId id="2147483663" r:id="rId10"/>
    <p:sldLayoutId id="2147483662" r:id="rId11"/>
    <p:sldLayoutId id="2147483650" r:id="rId12"/>
    <p:sldLayoutId id="2147483660" r:id="rId13"/>
    <p:sldLayoutId id="2147483661" r:id="rId14"/>
    <p:sldLayoutId id="2147483657" r:id="rId15"/>
    <p:sldLayoutId id="2147483669" r:id="rId16"/>
    <p:sldLayoutId id="2147483670" r:id="rId17"/>
    <p:sldLayoutId id="2147483664" r:id="rId18"/>
    <p:sldLayoutId id="2147483666" r:id="rId19"/>
    <p:sldLayoutId id="2147483667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AvenirNext LT Pro Regular" panose="020B0504020202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venirNext LT Pro Regular" panose="020B0504020202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E9B4B3-1C09-3835-6464-0A0C12820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Geology Licensure in the United States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21D5BF-DDDF-025D-535A-7D97CF8DD54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An introduction</a:t>
            </a:r>
          </a:p>
        </p:txBody>
      </p:sp>
    </p:spTree>
    <p:extLst>
      <p:ext uri="{BB962C8B-B14F-4D97-AF65-F5344CB8AC3E}">
        <p14:creationId xmlns:p14="http://schemas.microsoft.com/office/powerpoint/2010/main" val="20146059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DBB88-394A-2C9C-DB06-DFBD6A2E0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796" y="1119117"/>
            <a:ext cx="9794683" cy="1542196"/>
          </a:xfrm>
        </p:spPr>
        <p:txBody>
          <a:bodyPr/>
          <a:lstStyle/>
          <a:p>
            <a:r>
              <a:rPr lang="en-US" dirty="0"/>
              <a:t>What are my next steps?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16CDD-D025-B3AD-9A18-6C16029E612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721796" y="2753388"/>
            <a:ext cx="10330297" cy="341540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6-8 months ahead of graduating, call your state Board of Geology and ask them “What do I need to do to sit for the ASBOG® Fundamentals of Geology (FG) examination in March or October”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Fill out the Board’s application, send in your transcripts and other information needed, and pay the application and examination fees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STUDY using a good Physical and/or Historical Geology textbook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 the ASBOG® Candidate Handbook from the ASBOG® website as a study guide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Pass the examination and include that you are a Geologist in Training (GIT) on your resume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64FE6-B7CD-E86A-CF37-13B494A57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98FD7F2-6BE8-3F9B-946F-6D87C2F7D2B3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>
                <a:solidFill>
                  <a:schemeClr val="tx1"/>
                </a:solidFill>
              </a:rPr>
              <a:t>10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8215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6A325-C083-471A-6482-558104D391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THANK YOU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859025B-ADB7-6B1B-B677-6774F354EF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8721" y="3538182"/>
            <a:ext cx="3061338" cy="3026015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F81B530-0DC6-389D-3AEE-CB135DEE68F5}"/>
              </a:ext>
            </a:extLst>
          </p:cNvPr>
          <p:cNvSpPr txBox="1">
            <a:spLocks/>
          </p:cNvSpPr>
          <p:nvPr/>
        </p:nvSpPr>
        <p:spPr>
          <a:xfrm>
            <a:off x="534649" y="4391077"/>
            <a:ext cx="10217202" cy="10553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b="1" i="0" kern="1200" spc="70" baseline="0">
                <a:solidFill>
                  <a:schemeClr val="tx1"/>
                </a:solidFill>
                <a:latin typeface="AvenirNext LT Pro Regular" panose="020B0504020202020204" pitchFamily="34" charset="77"/>
                <a:ea typeface="+mj-ea"/>
                <a:cs typeface="+mj-cs"/>
              </a:defRPr>
            </a:lvl1pPr>
          </a:lstStyle>
          <a:p>
            <a:r>
              <a:rPr lang="en-US" sz="3600" dirty="0"/>
              <a:t>https://www.asbog.org</a:t>
            </a:r>
          </a:p>
        </p:txBody>
      </p:sp>
    </p:spTree>
    <p:extLst>
      <p:ext uri="{BB962C8B-B14F-4D97-AF65-F5344CB8AC3E}">
        <p14:creationId xmlns:p14="http://schemas.microsoft.com/office/powerpoint/2010/main" val="3842187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6EB46-3875-1CAE-6ACA-21A00E32F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059" y="3319272"/>
            <a:ext cx="9719084" cy="2341483"/>
          </a:xfrm>
        </p:spPr>
        <p:txBody>
          <a:bodyPr anchor="ctr" anchorCtr="0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500" dirty="0"/>
              <a:t>IMPORTANT NOTE:</a:t>
            </a:r>
            <a:br>
              <a:rPr lang="en-US" sz="2500" dirty="0"/>
            </a:br>
            <a:br>
              <a:rPr lang="en-US" sz="2500" dirty="0"/>
            </a:br>
            <a:r>
              <a:rPr lang="en-US" sz="2500" dirty="0"/>
              <a:t>Presentation should be modified for a specific audience or state by combining these core slides with slides from the supplemental files for academic or professional audiences.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AB74B19-117D-C26A-6F53-0C42312378D6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4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7043D16-5135-A56A-28AD-800CF5CCFC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1DC1A1-D91F-716D-D3A7-D8CFC3E187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Geologic Licensure?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83B9681-D551-380E-FB80-59D667B763A7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88791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A7973-A097-EA69-CC3B-3C80180BD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649" y="1109389"/>
            <a:ext cx="5963079" cy="1542196"/>
          </a:xfrm>
        </p:spPr>
        <p:txBody>
          <a:bodyPr/>
          <a:lstStyle/>
          <a:p>
            <a:r>
              <a:rPr lang="en-US" dirty="0"/>
              <a:t>WHAT IS THE PUBLIC PRACTICE OF GEOLOGY?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74B93-14FB-0577-5113-F7F1C23A5CB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394B04-B98A-412F-94E8-2020F67A6E6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32921" y="3068572"/>
            <a:ext cx="5963079" cy="3111689"/>
          </a:xfrm>
        </p:spPr>
        <p:txBody>
          <a:bodyPr>
            <a:noAutofit/>
          </a:bodyPr>
          <a:lstStyle/>
          <a:p>
            <a:pPr algn="just"/>
            <a:r>
              <a:rPr lang="en-US" sz="2000" dirty="0"/>
              <a:t>The practice of geology means the applied work in any branch of the profession of geology. </a:t>
            </a:r>
          </a:p>
          <a:p>
            <a:pPr algn="just"/>
            <a:r>
              <a:rPr lang="en-US" sz="2000" dirty="0"/>
              <a:t>Licensure may be required when that applied work engages projects that may affect the health, safety and welfare of the public and the environment. </a:t>
            </a:r>
          </a:p>
          <a:p>
            <a:pPr algn="just"/>
            <a:r>
              <a:rPr lang="en-US" sz="2000" dirty="0"/>
              <a:t>Geologic investigations may also have economic impacts to environmental or infrastructure projects.</a:t>
            </a:r>
          </a:p>
          <a:p>
            <a:pPr algn="just"/>
            <a:r>
              <a:rPr lang="en-US" sz="2000" dirty="0"/>
              <a:t>Work types that may require licensure include: consultation, inspection, evaluation, planning, and investigation, including responsible supervision.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EEAE0189-81F6-C139-BCEE-FE91CC06D716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>
                <a:solidFill>
                  <a:schemeClr val="tx1"/>
                </a:solidFill>
              </a:rPr>
              <a:t>4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6D394B04-B98A-412F-94E8-2020F67A6E65}"/>
              </a:ext>
            </a:extLst>
          </p:cNvPr>
          <p:cNvSpPr txBox="1">
            <a:spLocks/>
          </p:cNvSpPr>
          <p:nvPr/>
        </p:nvSpPr>
        <p:spPr>
          <a:xfrm>
            <a:off x="6760723" y="3068571"/>
            <a:ext cx="5291370" cy="311168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200" b="0" i="0" kern="1200">
                <a:solidFill>
                  <a:schemeClr val="bg2">
                    <a:lumMod val="85000"/>
                    <a:lumOff val="15000"/>
                  </a:schemeClr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2">
                    <a:lumMod val="85000"/>
                    <a:lumOff val="15000"/>
                  </a:schemeClr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2">
                    <a:lumMod val="85000"/>
                    <a:lumOff val="15000"/>
                  </a:schemeClr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2">
                    <a:lumMod val="85000"/>
                    <a:lumOff val="15000"/>
                  </a:schemeClr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0" i="0" kern="1200">
                <a:solidFill>
                  <a:schemeClr val="bg2">
                    <a:lumMod val="85000"/>
                    <a:lumOff val="15000"/>
                  </a:schemeClr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2000" dirty="0"/>
              <a:t>Common exemptions from licensure include: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Academia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State and Federal Government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n-US" sz="2000" dirty="0"/>
              <a:t>Oil and Gas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92EE3A-6C5B-A1B7-2B07-D3683ED7134B}"/>
              </a:ext>
            </a:extLst>
          </p:cNvPr>
          <p:cNvSpPr txBox="1"/>
          <p:nvPr/>
        </p:nvSpPr>
        <p:spPr>
          <a:xfrm>
            <a:off x="-1" y="15293"/>
            <a:ext cx="1054072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600" b="0" i="0" u="none" strike="noStrike" baseline="0" dirty="0">
              <a:solidFill>
                <a:srgbClr val="000000"/>
              </a:solidFill>
              <a:latin typeface="Frutiger LT Pro 47 Light Cn" panose="020B0406020204020204" pitchFamily="34" charset="0"/>
            </a:endParaRPr>
          </a:p>
          <a:p>
            <a:r>
              <a:rPr lang="en-US" sz="2000" b="1" i="0" u="none" strike="noStrike" baseline="0" dirty="0">
                <a:solidFill>
                  <a:srgbClr val="6D6C6F"/>
                </a:solidFill>
                <a:latin typeface="Frutiger LT Pro 47 Light Cn" panose="020B0406020204020204" pitchFamily="34" charset="0"/>
              </a:rPr>
              <a:t>The National Association of State Boards of Geology (ASBOG®) connects the individual state geologic registration licensing boards for the planning and preparation of uniform procedures and the coordination of geologic protective measures for the general public.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7261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C4AFB9-74E3-73B3-9DF1-493FB3B3A2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Geologic Licensure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DB6B7F-36BF-484D-9145-E19FB220F48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3425586" y="2753388"/>
            <a:ext cx="8626507" cy="3415400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Raises your ceiling of professional stature in the workplace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Opens opportunities for promotion and leadership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Allows signature authority on project deliverables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Makes you more valuable to your employer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Promotes business expansion to new regions or contracts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Leverages expert-level guidance and testimony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Provides mentorship opportunities for junior staff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Puts you on equal ground with other licensed professionals</a:t>
            </a:r>
          </a:p>
          <a:p>
            <a:pPr marL="1198563" lvl="7" indent="-285750">
              <a:defRPr/>
            </a:pPr>
            <a:r>
              <a:rPr lang="en-US" sz="2200" dirty="0">
                <a:solidFill>
                  <a:srgbClr val="002060"/>
                </a:solidFill>
                <a:latin typeface="AvenirNext LT Pro Regular" panose="020B0504020202020204"/>
              </a:rPr>
              <a:t>Gives equal footing with licensed engineers and surveyors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5D904B-8C8F-B8D4-D611-E493C5CF89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0E96F16A-8F7D-975A-20B1-5A5DAC1313EB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>
                <a:solidFill>
                  <a:schemeClr val="tx1"/>
                </a:solidFill>
              </a:rPr>
              <a:t>5</a:t>
            </a:fld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0245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A pie chart with different colored bars&#10;&#10;Description automatically generated">
            <a:extLst>
              <a:ext uri="{FF2B5EF4-FFF2-40B4-BE49-F238E27FC236}">
                <a16:creationId xmlns:a16="http://schemas.microsoft.com/office/drawing/2014/main" id="{DB606099-6104-B26E-8794-7DDE99DB80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308" b="87500" l="11554" r="92829">
                        <a14:foregroundMark x1="68393" y1="33846" x2="68393" y2="33846"/>
                        <a14:foregroundMark x1="77822" y1="31923" x2="77822" y2="31923"/>
                        <a14:foregroundMark x1="91899" y1="35385" x2="91899" y2="35385"/>
                        <a14:foregroundMark x1="92961" y1="42115" x2="92961" y2="42115"/>
                        <a14:foregroundMark x1="67596" y1="19038" x2="67596" y2="19038"/>
                        <a14:foregroundMark x1="54316" y1="83077" x2="54316" y2="83077"/>
                        <a14:foregroundMark x1="39973" y1="77885" x2="39973" y2="77885"/>
                        <a14:foregroundMark x1="43028" y1="82115" x2="43028" y2="82115"/>
                        <a14:foregroundMark x1="50996" y1="82885" x2="50996" y2="82885"/>
                        <a14:foregroundMark x1="55777" y1="81346" x2="55777" y2="81346"/>
                        <a14:foregroundMark x1="60159" y1="80769" x2="60558" y2="81346"/>
                        <a14:foregroundMark x1="60558" y1="84423" x2="60558" y2="84423"/>
                        <a14:foregroundMark x1="56308" y1="84423" x2="56308" y2="84423"/>
                        <a14:foregroundMark x1="55777" y1="84231" x2="55777" y2="84231"/>
                        <a14:foregroundMark x1="43559" y1="22308" x2="43559" y2="22308"/>
                        <a14:foregroundMark x1="46082" y1="23269" x2="46082" y2="23269"/>
                        <a14:foregroundMark x1="47012" y1="27115" x2="47012" y2="27115"/>
                        <a14:foregroundMark x1="47676" y1="28462" x2="47676" y2="28462"/>
                        <a14:foregroundMark x1="49402" y1="25385" x2="49402" y2="25385"/>
                        <a14:foregroundMark x1="50066" y1="24808" x2="50066" y2="24808"/>
                        <a14:foregroundMark x1="51926" y1="24615" x2="52457" y2="24615"/>
                        <a14:foregroundMark x1="52722" y1="24615" x2="51660" y2="32308"/>
                        <a14:foregroundMark x1="51660" y1="32308" x2="51129" y2="33462"/>
                        <a14:foregroundMark x1="48207" y1="27115" x2="48207" y2="27115"/>
                        <a14:foregroundMark x1="36919" y1="22115" x2="41567" y2="26731"/>
                        <a14:foregroundMark x1="41567" y1="26731" x2="49934" y2="31154"/>
                        <a14:foregroundMark x1="49934" y1="31154" x2="47543" y2="24423"/>
                        <a14:foregroundMark x1="47543" y1="24423" x2="43825" y2="23846"/>
                        <a14:foregroundMark x1="16069" y1="43269" x2="15803" y2="56154"/>
                        <a14:foregroundMark x1="15803" y1="56154" x2="16202" y2="57500"/>
                        <a14:foregroundMark x1="41965" y1="86923" x2="50730" y2="87692"/>
                        <a14:foregroundMark x1="12218" y1="46923" x2="11554" y2="52308"/>
                        <a14:foregroundMark x1="29748" y1="24615" x2="38247" y2="33269"/>
                        <a14:foregroundMark x1="45020" y1="17885" x2="49934" y2="17500"/>
                        <a14:foregroundMark x1="60425" y1="17308" x2="61487" y2="173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628" t="13462" r="3998" b="7000"/>
          <a:stretch/>
        </p:blipFill>
        <p:spPr>
          <a:xfrm>
            <a:off x="5205353" y="2377230"/>
            <a:ext cx="6846737" cy="4353952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E7148-EE98-93AD-855D-BF6F86314F7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F6EB46-3875-1CAE-6ACA-21A00E32F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09" y="4270443"/>
            <a:ext cx="5658093" cy="1390312"/>
          </a:xfrm>
        </p:spPr>
        <p:txBody>
          <a:bodyPr>
            <a:normAutofit fontScale="90000"/>
          </a:bodyPr>
          <a:lstStyle/>
          <a:p>
            <a:r>
              <a:rPr lang="en-US" dirty="0"/>
              <a:t>WHAT STATES HAVE LICENSURE?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AB74B19-117D-C26A-6F53-0C42312378D6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/>
              <a:t>6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315486" y="4798211"/>
            <a:ext cx="2626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venirNext LT Pro Regular" panose="020B0504020202020204"/>
              </a:rPr>
              <a:t>State licensure (n=31)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32154" y="3145966"/>
            <a:ext cx="2626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venirNext LT Pro Regular" panose="020B0504020202020204"/>
              </a:rPr>
              <a:t>No licensure (n=11)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62809" y="1981921"/>
            <a:ext cx="26264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Regular" panose="020B0504020202020204"/>
              </a:rPr>
              <a:t>State certification (n=6)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4585" y="2325276"/>
            <a:ext cx="31709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Regular" panose="020B0504020202020204"/>
              </a:rPr>
              <a:t>Statutory requirements (n=2)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865771" y="2647606"/>
            <a:ext cx="2910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Next LT Pro Regular" panose="020B0504020202020204"/>
              </a:rPr>
              <a:t>U.S. Territory (n=1) </a:t>
            </a:r>
          </a:p>
        </p:txBody>
      </p:sp>
    </p:spTree>
    <p:extLst>
      <p:ext uri="{BB962C8B-B14F-4D97-AF65-F5344CB8AC3E}">
        <p14:creationId xmlns:p14="http://schemas.microsoft.com/office/powerpoint/2010/main" val="42301331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6EB46-3875-1CAE-6ACA-21A00E32F4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909" y="4270443"/>
            <a:ext cx="5658093" cy="1390312"/>
          </a:xfrm>
        </p:spPr>
        <p:txBody>
          <a:bodyPr>
            <a:normAutofit fontScale="90000"/>
          </a:bodyPr>
          <a:lstStyle/>
          <a:p>
            <a:r>
              <a:rPr lang="en-US" dirty="0"/>
              <a:t>WHAT STATES HAVE LICENSURE?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5AB74B19-117D-C26A-6F53-0C42312378D6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/>
              <a:t>7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471919" y="6007026"/>
            <a:ext cx="4267201" cy="646331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venirNext LT Pro Regular" panose="020B0504020202020204"/>
              </a:rPr>
              <a:t>Green: ASBOG Member Board State</a:t>
            </a:r>
          </a:p>
          <a:p>
            <a:pPr algn="ctr"/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venirNext LT Pro Regular" panose="020B0504020202020204"/>
              </a:rPr>
              <a:t>Gray: Non-regulatory state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pic>
        <p:nvPicPr>
          <p:cNvPr id="3" name="Picture 2" descr="A map of the united states&#10;&#10;Description automatically generated">
            <a:extLst>
              <a:ext uri="{FF2B5EF4-FFF2-40B4-BE49-F238E27FC236}">
                <a16:creationId xmlns:a16="http://schemas.microsoft.com/office/drawing/2014/main" id="{576E1986-8D02-C8BF-8733-972B2D73F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444603"/>
            <a:ext cx="7101840" cy="43877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5900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7EDD9-8BD6-58AD-0A77-3399C8B3E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6477" y="1265530"/>
            <a:ext cx="4299045" cy="1005398"/>
          </a:xfrm>
        </p:spPr>
        <p:txBody>
          <a:bodyPr/>
          <a:lstStyle/>
          <a:p>
            <a:r>
              <a:rPr lang="en-US" dirty="0"/>
              <a:t>Typical requirements for state licensure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AA922AB-EBE4-0101-CE36-25D6705420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3E9305-D76F-AEC9-4C77-536C1F132CA1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3680346" y="2451406"/>
            <a:ext cx="4831308" cy="2616882"/>
          </a:xfrm>
        </p:spPr>
        <p:txBody>
          <a:bodyPr>
            <a:normAutofit lnSpcReduction="10000"/>
          </a:bodyPr>
          <a:lstStyle/>
          <a:p>
            <a:r>
              <a:rPr lang="en-US" sz="1600" dirty="0"/>
              <a:t>Degree in geology or related field</a:t>
            </a:r>
          </a:p>
          <a:p>
            <a:r>
              <a:rPr lang="en-US" sz="1600" dirty="0"/>
              <a:t>30+ semester hours of core competencies</a:t>
            </a:r>
          </a:p>
          <a:p>
            <a:r>
              <a:rPr lang="en-US" sz="1600" dirty="0"/>
              <a:t>Work experience under licensed geologist</a:t>
            </a:r>
          </a:p>
          <a:p>
            <a:r>
              <a:rPr lang="en-US" sz="1600" dirty="0"/>
              <a:t>Passing grade on the ASBOG FG and PG exams</a:t>
            </a:r>
          </a:p>
          <a:p>
            <a:r>
              <a:rPr lang="en-US" sz="1600" dirty="0"/>
              <a:t>Application, fee, transcripts, letters of support</a:t>
            </a:r>
          </a:p>
          <a:p>
            <a:r>
              <a:rPr lang="en-US" sz="1600" dirty="0"/>
              <a:t>Attestation of ethics</a:t>
            </a:r>
          </a:p>
          <a:p>
            <a:r>
              <a:rPr lang="en-US" sz="1600" dirty="0"/>
              <a:t>Board review and approval</a:t>
            </a:r>
          </a:p>
          <a:p>
            <a:r>
              <a:rPr lang="en-US" sz="1600" dirty="0"/>
              <a:t>Continuing education in some states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12F5E100-E534-EC70-EB14-F6D5E0FDD108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>
                <a:solidFill>
                  <a:schemeClr val="tx1"/>
                </a:solidFill>
              </a:rPr>
              <a:t>8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46477" y="5373765"/>
            <a:ext cx="45651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AvenirNext LT Pro Regular" panose="020B0504020202020204"/>
              </a:rPr>
              <a:t>Important</a:t>
            </a:r>
            <a:r>
              <a:rPr lang="en-US" sz="1600" dirty="0">
                <a:latin typeface="AvenirNext LT Pro Regular" panose="020B0504020202020204"/>
              </a:rPr>
              <a:t>: Requirements for each state differ.</a:t>
            </a:r>
          </a:p>
        </p:txBody>
      </p:sp>
    </p:spTree>
    <p:extLst>
      <p:ext uri="{BB962C8B-B14F-4D97-AF65-F5344CB8AC3E}">
        <p14:creationId xmlns:p14="http://schemas.microsoft.com/office/powerpoint/2010/main" val="41039451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DBB88-394A-2C9C-DB06-DFBD6A2E0B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0586" y="729404"/>
            <a:ext cx="9794683" cy="512466"/>
          </a:xfrm>
        </p:spPr>
        <p:txBody>
          <a:bodyPr/>
          <a:lstStyle/>
          <a:p>
            <a:r>
              <a:rPr lang="en-US" dirty="0"/>
              <a:t>Does my degree count?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16CDD-D025-B3AD-9A18-6C16029E6127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1601217" y="1623707"/>
            <a:ext cx="4328808" cy="3415400"/>
          </a:xfrm>
        </p:spPr>
        <p:txBody>
          <a:bodyPr>
            <a:normAutofit/>
          </a:bodyPr>
          <a:lstStyle/>
          <a:p>
            <a:r>
              <a:rPr lang="en-US" sz="1600" dirty="0"/>
              <a:t>Academic programs are changing nationwide. Degree programs that qualify for licensure may 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Geologic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Geologic Engineering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Earth and Planetary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Environmental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And many more...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B64FE6-B7CD-E86A-CF37-13B494A572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Introduction to Geologic Licensure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FA66FA9-A9E7-1758-495F-EDD6C65E633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930025" y="1623707"/>
            <a:ext cx="6001489" cy="3415400"/>
          </a:xfrm>
        </p:spPr>
        <p:txBody>
          <a:bodyPr>
            <a:normAutofit/>
          </a:bodyPr>
          <a:lstStyle/>
          <a:p>
            <a:r>
              <a:rPr lang="en-US" sz="1600" dirty="0"/>
              <a:t>Degree requirements have various credit hours and course requirements. Those qualifying for licensure include the following common core: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Physical 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Historical 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Mineralogy/Earth Materials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Igneous/Metamorphic Petrology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Sedimentary Petrology/Stratigraphy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Structural Geology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Field Geology/Geologic Mapping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398FD7F2-6BE8-3F9B-946F-6D87C2F7D2B3}"/>
              </a:ext>
            </a:extLst>
          </p:cNvPr>
          <p:cNvSpPr txBox="1">
            <a:spLocks/>
          </p:cNvSpPr>
          <p:nvPr/>
        </p:nvSpPr>
        <p:spPr>
          <a:xfrm>
            <a:off x="8326231" y="6356350"/>
            <a:ext cx="3725863" cy="374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b="0" i="0" kern="1200">
                <a:solidFill>
                  <a:schemeClr val="bg1"/>
                </a:solidFill>
                <a:latin typeface="AvenirNext LT Pro Regular" panose="020B0504020202020204" pitchFamily="34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1786393E-6296-424F-AF36-5074ECBA9143}" type="slidenum">
              <a:rPr lang="en-US" smtClean="0">
                <a:solidFill>
                  <a:schemeClr val="tx1"/>
                </a:solidFill>
              </a:rPr>
              <a:t>9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01216" y="5792019"/>
            <a:ext cx="104508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u="sng" dirty="0">
                <a:latin typeface="AvenirNext LT Pro Regular" panose="020B0504020202020204"/>
              </a:rPr>
              <a:t>Important</a:t>
            </a:r>
            <a:r>
              <a:rPr lang="en-US" sz="1600" dirty="0">
                <a:latin typeface="AvenirNext LT Pro Regular" panose="020B0504020202020204"/>
              </a:rPr>
              <a:t>: Course syllabi may be required by licensure boards to decide if courses qualify toward education requirement.</a:t>
            </a:r>
          </a:p>
        </p:txBody>
      </p:sp>
    </p:spTree>
    <p:extLst>
      <p:ext uri="{BB962C8B-B14F-4D97-AF65-F5344CB8AC3E}">
        <p14:creationId xmlns:p14="http://schemas.microsoft.com/office/powerpoint/2010/main" val="10335967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 2013 - 2022">
  <a:themeElements>
    <a:clrScheme name="Custom 12">
      <a:dk1>
        <a:srgbClr val="263249"/>
      </a:dk1>
      <a:lt1>
        <a:srgbClr val="FFFFFF"/>
      </a:lt1>
      <a:dk2>
        <a:srgbClr val="D2C1A6"/>
      </a:dk2>
      <a:lt2>
        <a:srgbClr val="000000"/>
      </a:lt2>
      <a:accent1>
        <a:srgbClr val="F37645"/>
      </a:accent1>
      <a:accent2>
        <a:srgbClr val="B34E43"/>
      </a:accent2>
      <a:accent3>
        <a:srgbClr val="7F992F"/>
      </a:accent3>
      <a:accent4>
        <a:srgbClr val="FFD300"/>
      </a:accent4>
      <a:accent5>
        <a:srgbClr val="5B9BD5"/>
      </a:accent5>
      <a:accent6>
        <a:srgbClr val="E5E5E5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 2013 - 2022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6219</TotalTime>
  <Words>629</Words>
  <Application>Microsoft Office PowerPoint</Application>
  <PresentationFormat>Widescreen</PresentationFormat>
  <Paragraphs>88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AvenirNext LT Pro Regular</vt:lpstr>
      <vt:lpstr>Calibri</vt:lpstr>
      <vt:lpstr>Cambria</vt:lpstr>
      <vt:lpstr>Frutiger LT Pro 47 Light Cn</vt:lpstr>
      <vt:lpstr>Office Theme 2013 - 2022</vt:lpstr>
      <vt:lpstr>Geology Licensure in the United States</vt:lpstr>
      <vt:lpstr>IMPORTANT NOTE:  Presentation should be modified for a specific audience or state by combining these core slides with slides from the supplemental files for academic or professional audiences.</vt:lpstr>
      <vt:lpstr>Why Geologic Licensure?</vt:lpstr>
      <vt:lpstr>WHAT IS THE PUBLIC PRACTICE OF GEOLOGY?</vt:lpstr>
      <vt:lpstr>Benefits of Geologic Licensure</vt:lpstr>
      <vt:lpstr>WHAT STATES HAVE LICENSURE?</vt:lpstr>
      <vt:lpstr>WHAT STATES HAVE LICENSURE?</vt:lpstr>
      <vt:lpstr>Typical requirements for state licensure</vt:lpstr>
      <vt:lpstr>Does my degree count?</vt:lpstr>
      <vt:lpstr>What are my next steps?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dsneyd asbog.org</cp:lastModifiedBy>
  <cp:revision>30</cp:revision>
  <dcterms:created xsi:type="dcterms:W3CDTF">2023-01-09T18:40:01Z</dcterms:created>
  <dcterms:modified xsi:type="dcterms:W3CDTF">2024-11-19T22:06:41Z</dcterms:modified>
</cp:coreProperties>
</file>